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ppins Ultra-Bold" panose="020B0604020202020204" charset="0"/>
      <p:regular r:id="rId25"/>
      <p:bold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9" autoAdjust="0"/>
  </p:normalViewPr>
  <p:slideViewPr>
    <p:cSldViewPr>
      <p:cViewPr varScale="1">
        <p:scale>
          <a:sx n="54" d="100"/>
          <a:sy n="54" d="100"/>
        </p:scale>
        <p:origin x="3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3B10-02C6-F145-9EF5-BA0F7326CE89}" type="datetimeFigureOut">
              <a:rPr lang="es-ES_tradnl" smtClean="0"/>
              <a:pPr/>
              <a:t>18/12/2025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510A-2E9B-1C43-A6DA-3C12BFEFDB5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299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38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066ED-0922-7914-4E42-4D33FA2C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0B1468-EFDB-CF82-0F9D-FA81AE224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7EECE4-F01E-FDF4-4F9E-D2D449CB2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DE83B-5A66-24FF-B1C2-06161202E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502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88CDB-0E6D-8EC4-F7BC-6A6C37B1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6FE879-8876-675C-586B-D417F1090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AB5F87-67CC-4FD4-7BE4-D33F8F743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81ABEB-416E-55EB-86CC-CF03D3214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83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FD81A-6036-1CC2-D3F0-4B02D8DE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83839C-2151-C7D8-A243-44BF8F00C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D1DFE4E-C84E-88DD-EBFB-62C94640A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568AE1-F452-582B-85A8-1AA9C6F87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643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FBAA8-21E9-D317-84AF-D829009F8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1997C3-0F9C-880A-1992-63E0F36C4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C07278-EA41-F068-0B84-1208EDD3F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25FB5C-B685-8F8F-89D3-622DF9992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678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8D1F6-3FE0-35E6-4CE3-1E9E359F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71F801-5AFB-CB26-683D-F73F6E08A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EDCBEB-9E90-0A05-55DA-4B31DF209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56D851-8182-62A3-669D-615809933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521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FA836-71B4-0196-C143-578011F8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087BE5-CB03-2569-31FB-61D1AAE0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9048DA-4597-C17B-5409-DE49C5B0C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61E0F0-EB1F-7938-5455-BAB7D8E88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688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FA836-71B4-0196-C143-578011F8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087BE5-CB03-2569-31FB-61D1AAE0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9048DA-4597-C17B-5409-DE49C5B0C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61E0F0-EB1F-7938-5455-BAB7D8E88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857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434DF-C2A5-4D6D-06C2-1E647546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73AD05-3647-9F83-6F07-F08E84143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15913EC-AD9E-FF32-97D6-3A3B365B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5A00BD-B354-08F4-5843-4113A92D6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28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76FF-087D-FDA7-F4B7-7927647B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E93871-5410-061B-46E8-DF7F40511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4B3C1C-F963-1A19-FEB1-DB581EFD8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92E10C-0B3B-4B18-0321-CEF86B382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665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C99E-1AE5-A002-184E-59AC848DA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68D910E-AEA4-EEFC-4AA8-1810A8E37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B56EA0-7210-A1F1-C963-7CFD4D94D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F5A9B-2F88-6B4D-A844-384E3E228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619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B70F-7C18-6EAF-39F5-3950B1D3E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6FD4A2-BA91-6DC2-E1E2-7AA521D7B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043DD6-4F02-23BB-0945-F1E488AE9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A1071-4D15-CD76-90D5-7E9FA7E8C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096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DB5F-5104-56AD-7DE8-7CDEA0E35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612648-BE32-A94C-4DDA-B16262A23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C41446-FD5C-75DC-86C2-C4E0D56AD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99F5B-39A1-221A-A398-144B3916D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510A-2E9B-1C43-A6DA-3C12BFEFDB5A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725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E50">
                <a:alpha val="100000"/>
              </a:srgbClr>
            </a:gs>
            <a:gs pos="100000">
              <a:srgbClr val="3AF7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52692" y="5252337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grpSp>
        <p:nvGrpSpPr>
          <p:cNvPr id="3" name="Group 3"/>
          <p:cNvGrpSpPr/>
          <p:nvPr/>
        </p:nvGrpSpPr>
        <p:grpSpPr>
          <a:xfrm>
            <a:off x="1744729" y="8132949"/>
            <a:ext cx="14798541" cy="1125351"/>
            <a:chOff x="0" y="0"/>
            <a:chExt cx="19731388" cy="1500468"/>
          </a:xfrm>
        </p:grpSpPr>
        <p:grpSp>
          <p:nvGrpSpPr>
            <p:cNvPr id="4" name="Group 4"/>
            <p:cNvGrpSpPr/>
            <p:nvPr/>
          </p:nvGrpSpPr>
          <p:grpSpPr>
            <a:xfrm>
              <a:off x="229959" y="272307"/>
              <a:ext cx="984607" cy="833593"/>
              <a:chOff x="0" y="0"/>
              <a:chExt cx="231215" cy="1957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885318" cy="1500468"/>
            </a:xfrm>
            <a:custGeom>
              <a:avLst/>
              <a:gdLst/>
              <a:ahLst/>
              <a:cxnLst/>
              <a:rect l="l" t="t" r="r" b="b"/>
              <a:pathLst>
                <a:path w="3885318" h="1500468">
                  <a:moveTo>
                    <a:pt x="0" y="0"/>
                  </a:moveTo>
                  <a:lnTo>
                    <a:pt x="3885318" y="0"/>
                  </a:lnTo>
                  <a:lnTo>
                    <a:pt x="3885318" y="1500468"/>
                  </a:lnTo>
                  <a:lnTo>
                    <a:pt x="0" y="1500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193103" y="389899"/>
              <a:ext cx="9538285" cy="720670"/>
            </a:xfrm>
            <a:custGeom>
              <a:avLst/>
              <a:gdLst/>
              <a:ahLst/>
              <a:cxnLst/>
              <a:rect l="l" t="t" r="r" b="b"/>
              <a:pathLst>
                <a:path w="9538285" h="720670">
                  <a:moveTo>
                    <a:pt x="0" y="0"/>
                  </a:moveTo>
                  <a:lnTo>
                    <a:pt x="9538285" y="0"/>
                  </a:lnTo>
                  <a:lnTo>
                    <a:pt x="9538285" y="720670"/>
                  </a:lnTo>
                  <a:lnTo>
                    <a:pt x="0" y="720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944418" y="1028700"/>
            <a:ext cx="2623785" cy="3435398"/>
          </a:xfrm>
          <a:custGeom>
            <a:avLst/>
            <a:gdLst/>
            <a:ahLst/>
            <a:cxnLst/>
            <a:rect l="l" t="t" r="r" b="b"/>
            <a:pathLst>
              <a:path w="2623785" h="3435398">
                <a:moveTo>
                  <a:pt x="0" y="0"/>
                </a:moveTo>
                <a:lnTo>
                  <a:pt x="2623785" y="0"/>
                </a:lnTo>
                <a:lnTo>
                  <a:pt x="2623785" y="3435398"/>
                </a:lnTo>
                <a:lnTo>
                  <a:pt x="0" y="34353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4631824" y="6137068"/>
            <a:ext cx="8759541" cy="100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UN VISTAZO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22903" y="2592345"/>
            <a:ext cx="5633569" cy="18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4"/>
              </a:lnSpc>
              <a:spcBef>
                <a:spcPct val="0"/>
              </a:spcBef>
            </a:pPr>
            <a:r>
              <a:rPr lang="es-ES_tradnl" sz="10417" b="1" spc="-260" noProof="0" dirty="0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ZONA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4418" y="4168823"/>
            <a:ext cx="11590539" cy="187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4"/>
              </a:lnSpc>
              <a:spcBef>
                <a:spcPct val="0"/>
              </a:spcBef>
            </a:pPr>
            <a:r>
              <a:rPr lang="es-ES_tradnl" sz="10417" b="1" spc="-260" noProof="0" dirty="0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BAJAS EMISIONES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69B8-F407-EF79-61E6-A30948E9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712441-B04F-9A06-855C-E3F7241F2D16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A64CC93-1803-7722-E6A1-41D750FB3AB6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REGISTRO Y AUTORIZACIÓN DE ACCESO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323E39-76DF-1E6D-6495-89E92DDB21E1}"/>
              </a:ext>
            </a:extLst>
          </p:cNvPr>
          <p:cNvSpPr txBox="1"/>
          <p:nvPr/>
        </p:nvSpPr>
        <p:spPr>
          <a:xfrm>
            <a:off x="1028700" y="2857500"/>
            <a:ext cx="165735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5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 será necesario un nuevo registro de acceso para los actuales </a:t>
            </a:r>
            <a:r>
              <a:rPr lang="es-ES_tradnl" sz="54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usuarios </a:t>
            </a:r>
            <a:r>
              <a:rPr lang="es-ES_tradnl" sz="54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(los ya registrados).</a:t>
            </a:r>
            <a:endParaRPr lang="es-ES_tradnl" sz="54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54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_tradnl" sz="54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Los datos se incorporarán a las nuevas herramientas.</a:t>
            </a: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E1C0B10-F59C-A72A-8848-B1EDF37C50EB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FCF32C8-CA6B-AA5F-DB26-965ED0BB82E4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FF5471C-AF2E-9773-0817-21DD23D77F58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356B9BB-A610-0844-A88C-275513BC5E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18B8ED9-A09F-BC15-6563-D642FFE75ACA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1262179-AA66-3047-8412-371D4D3C10FC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99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8CD-07C8-2A3C-5826-43204CCB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CF34556-07A9-708B-EA81-D85E310FA591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6F9C2FF-4DE9-A6A5-8C19-397348DA17C3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REGISTRO Y AUTORIZACIÓN DE ACCESO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B8A4E00-FDA0-AC1A-F410-CF42926B4A89}"/>
              </a:ext>
            </a:extLst>
          </p:cNvPr>
          <p:cNvSpPr txBox="1"/>
          <p:nvPr/>
        </p:nvSpPr>
        <p:spPr>
          <a:xfrm>
            <a:off x="1028700" y="2857500"/>
            <a:ext cx="165735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Seguirá siendo necesaria la autorización </a:t>
            </a:r>
            <a:r>
              <a:rPr lang="es-ES_tradnl" sz="60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previa </a:t>
            </a:r>
            <a:r>
              <a:rPr lang="es-ES_tradnl" sz="6000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en la ZBE en la zona restringida controlada por cámaras.</a:t>
            </a:r>
            <a:endParaRPr lang="es-ES_tradnl" sz="60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Sin etiquetas </a:t>
            </a: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ambientales.</a:t>
            </a:r>
            <a:endParaRPr lang="es-ES_tradnl" sz="60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98FE79A-F361-49E6-A9D2-7D575ACC0EC0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53E7ACD-5860-42A4-E8EE-169387EB68EF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ED7AA8F-2DD6-3A42-7131-D67D4DFEFF76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572953F-FA59-BA8C-9758-F279BBB8573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B1552EC-C07B-9F13-4679-D5A4F6F4C0B7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1192E00-7205-910D-ABA0-BE3D95903DDE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28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7D56-9C9A-51FF-A580-2A55CF3E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B72AEFF-23C1-6933-EBF2-B22CD95FEFF9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DB7A5D-95D6-5961-21D7-F41158A561FB}"/>
              </a:ext>
            </a:extLst>
          </p:cNvPr>
          <p:cNvSpPr txBox="1"/>
          <p:nvPr/>
        </p:nvSpPr>
        <p:spPr>
          <a:xfrm>
            <a:off x="1028700" y="914400"/>
            <a:ext cx="158877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AUTORIZACIÓN </a:t>
            </a:r>
            <a:r>
              <a:rPr lang="es-ES_tradnl" sz="5813" b="1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OCASIONAL de particulares</a:t>
            </a:r>
            <a:endParaRPr lang="es-ES_tradnl" sz="5813" b="1" noProof="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815ED1B-6C37-C0FF-7E80-69D9DC8622B4}"/>
              </a:ext>
            </a:extLst>
          </p:cNvPr>
          <p:cNvSpPr txBox="1"/>
          <p:nvPr/>
        </p:nvSpPr>
        <p:spPr>
          <a:xfrm>
            <a:off x="1028700" y="2857500"/>
            <a:ext cx="165735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6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Solicitud previa </a:t>
            </a:r>
            <a:r>
              <a:rPr lang="es-ES_tradnl" sz="66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la entrada para </a:t>
            </a:r>
            <a:r>
              <a:rPr lang="es-ES_tradnl" sz="66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clientes </a:t>
            </a:r>
            <a:r>
              <a:rPr lang="es-ES_tradnl" sz="66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comercio, hostelería y servicios.</a:t>
            </a: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6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6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través de la app o de la página </a:t>
            </a:r>
            <a:r>
              <a:rPr lang="es-ES_tradnl" sz="66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web.</a:t>
            </a: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4EEAFE2-65DE-B87D-E19C-E3D7DB4AB720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F8365BC-930A-E8B9-8ACF-9B2D98DC7F78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6D90AE5-A804-29D3-57C2-3082D1779FAD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FB776493-AED8-6528-BED7-376C7CCE2CA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74E315E-C301-17F1-A6C8-4B66AD5090D4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A162D1-3035-6418-DCB5-11988D53AF21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23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D51D0-10E7-B491-11E1-720AED00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36AF43-BA06-7478-0F89-577AA0F83C61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30441A4-CDFF-8FB6-AE5D-F233E8B95558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AUTORIZACIÓN EMPRESAS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8D05C8-BE1A-2FAC-3DF0-843F2B9059F5}"/>
              </a:ext>
            </a:extLst>
          </p:cNvPr>
          <p:cNvSpPr txBox="1"/>
          <p:nvPr/>
        </p:nvSpPr>
        <p:spPr>
          <a:xfrm>
            <a:off x="1028700" y="2857500"/>
            <a:ext cx="16573500" cy="619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Para SERVICIOS</a:t>
            </a:r>
            <a:r>
              <a:rPr lang="es-ES_tradnl" sz="6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habituales, un registro y autorización permanente.</a:t>
            </a: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000" b="1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 será necesario solicitar cada </a:t>
            </a:r>
            <a:r>
              <a:rPr lang="es-ES_tradnl" sz="60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acceso.</a:t>
            </a: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6704E68-39DC-DCA6-0647-C570306266C6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B27F8A8-338F-F283-13C7-8454D6460FAB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BEB6A29-99B5-B1F5-83AA-9F26667DE7C9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780D287-494A-CDE7-A6B0-8F144F89F21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C449AA-4FA8-DE27-A0A3-A3E663E18425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755DAA-48DB-1BC1-4942-617035F61BAA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684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5C75-0034-3E0D-3EC7-85C62340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579229-3AD1-5BAD-7B69-2F0AA263D794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356D73C-D8AE-44F9-4CDC-BB29E8D88344}"/>
              </a:ext>
            </a:extLst>
          </p:cNvPr>
          <p:cNvSpPr txBox="1"/>
          <p:nvPr/>
        </p:nvSpPr>
        <p:spPr>
          <a:xfrm>
            <a:off x="1028700" y="914400"/>
            <a:ext cx="158877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 PUNTUAL </a:t>
            </a:r>
            <a:r>
              <a:rPr lang="es-ES_tradnl" sz="5813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COMERCIOS</a:t>
            </a:r>
            <a:endParaRPr lang="es-ES_tradnl" sz="40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D2B1DC-756F-C3D3-D3F4-F510989656D3}"/>
              </a:ext>
            </a:extLst>
          </p:cNvPr>
          <p:cNvSpPr txBox="1"/>
          <p:nvPr/>
        </p:nvSpPr>
        <p:spPr>
          <a:xfrm>
            <a:off x="1028700" y="2857500"/>
            <a:ext cx="16573500" cy="7271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48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Dispondrá de 48 horas para comunicar el acceso</a:t>
            </a:r>
            <a:r>
              <a:rPr lang="es-ES_tradnl" sz="48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</a:p>
          <a:p>
            <a:pPr marL="2913542" lvl="6">
              <a:lnSpc>
                <a:spcPts val="8138"/>
              </a:lnSpc>
            </a:pPr>
            <a:r>
              <a:rPr lang="es-ES_tradnl" sz="3200" noProof="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Es la que realiza el titular del comercio, el comerciante, la que realice un cliente para ir a un comercio, la solicitud de entrada es previa a producirse</a:t>
            </a:r>
            <a:endParaRPr lang="es-ES_tradnl" sz="3200" noProof="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48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48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 reduce el tiempo actual.</a:t>
            </a:r>
            <a:endParaRPr lang="es-ES_tradnl" sz="4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35B4067-7410-EDA3-6901-B4BE21828316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03800A1-430D-C163-E06E-7AF211FC3C7D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5964656-EFEB-637D-F791-96E5A0FD14A5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D3EB403-67AC-C2FD-478F-88CE9A8DA31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02DC657-B662-790A-72C8-0BCE4EE211D3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DB76457-60FE-5CDB-C676-6D362519DF43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19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03CE1-E9E0-BB59-92A9-40A4FD405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0A1E55-BD08-0787-7FF2-5E79AFC9F79B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68A24BD-20BB-B783-B279-CDA8F57C7A6A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 ”INVITADOS”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BCD1D77-3AF0-3E44-FE19-AFA54C6F1C59}"/>
              </a:ext>
            </a:extLst>
          </p:cNvPr>
          <p:cNvSpPr txBox="1"/>
          <p:nvPr/>
        </p:nvSpPr>
        <p:spPr>
          <a:xfrm>
            <a:off x="1028700" y="2857500"/>
            <a:ext cx="16573500" cy="515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Autorización </a:t>
            </a: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puntual.</a:t>
            </a:r>
            <a:endParaRPr lang="es-ES_tradnl" sz="6000" b="1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0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Previo </a:t>
            </a:r>
            <a:r>
              <a:rPr lang="es-ES_tradnl" sz="6000" b="1" noProof="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registro</a:t>
            </a:r>
            <a:r>
              <a:rPr lang="es-ES_tradnl" sz="6000" b="1" noProof="0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solicitante en la app o página </a:t>
            </a: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web. </a:t>
            </a: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344C27B-70D0-BB27-C0AB-913E016BFE0D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4CF25AC-C67E-DBB6-E6EB-41260608E6AA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335E766-BFCB-04F7-99C4-2A99E06953C6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B667CC9-903A-0487-5F0E-1E5F139AA89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6F31F06-5F4A-3266-D594-78D06E3FAD85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32CD73-DF3E-9A70-2762-7B5CBEFBF73C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15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4F33B-9A58-2D36-6500-CACA7C54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7D966D-F341-FD08-89D0-11C7AF4A1071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2B0E1DE-A28A-F897-064C-FDE96415EB0E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SANCIONES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36E1931-E098-B1C3-9DBA-BDE7BB7D484A}"/>
              </a:ext>
            </a:extLst>
          </p:cNvPr>
          <p:cNvSpPr txBox="1"/>
          <p:nvPr/>
        </p:nvSpPr>
        <p:spPr>
          <a:xfrm>
            <a:off x="1028700" y="2857500"/>
            <a:ext cx="16573500" cy="4118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Más </a:t>
            </a:r>
            <a:r>
              <a:rPr lang="es-ES_tradnl" sz="60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elevadas</a:t>
            </a: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lang="es-ES_tradnl" sz="6000" b="1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0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 actualizan a la normativa </a:t>
            </a:r>
            <a:r>
              <a:rPr lang="es-ES_tradnl" sz="6000" b="1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nacional.</a:t>
            </a: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0E447BE-A277-7FD3-2F83-595319C5DB09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2DC3C3E-633C-EC3B-6A1D-CBBE0A691B6C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98C8301-30B8-4985-98F0-6A7DFA10C9C4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A9FB2E6-7408-37FC-79F7-F6AE58CC4F5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6F1C560-DC4B-B8AD-49FB-EBE3F2FEBB14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62DBE01-7FAB-D498-5288-040DD70A560A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54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06F11-3EA8-98E3-FE22-1E1FDCC0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9C97C6-563C-D4ED-B736-8AAFAD6695C2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5F66ADC-C8CB-CF7E-2992-BAB2A9C4F0A9}"/>
              </a:ext>
            </a:extLst>
          </p:cNvPr>
          <p:cNvSpPr txBox="1"/>
          <p:nvPr/>
        </p:nvSpPr>
        <p:spPr>
          <a:xfrm>
            <a:off x="1028700" y="914400"/>
            <a:ext cx="158877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CONTROL DE ACCESOS</a:t>
            </a: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F0F7E7E-AA92-09EB-CCB9-02F453901A63}"/>
              </a:ext>
            </a:extLst>
          </p:cNvPr>
          <p:cNvSpPr txBox="1"/>
          <p:nvPr/>
        </p:nvSpPr>
        <p:spPr>
          <a:xfrm>
            <a:off x="1028700" y="2857500"/>
            <a:ext cx="8420100" cy="4118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Nuevas cámaras. </a:t>
            </a: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60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6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Mejor señalización.</a:t>
            </a: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795D45C-776C-272F-2A04-ABFDA112A8E9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FC159B4-7FEE-D7D6-CD97-5E73E2B6B270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BBBA7A8-B4F1-3815-DA4F-9C08F274DC10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763F4C5-4139-A5B4-1DAE-0636B505F10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20071F-6D2A-8F13-9B05-B139C1D171BF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797B14C-886D-A606-FCA3-95103B80D9FE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  <p:pic>
        <p:nvPicPr>
          <p:cNvPr id="12" name="Imagen 11" descr="Estación de tren&#10;&#10;El contenido generado por IA puede ser incorrecto.">
            <a:extLst>
              <a:ext uri="{FF2B5EF4-FFF2-40B4-BE49-F238E27FC236}">
                <a16:creationId xmlns:a16="http://schemas.microsoft.com/office/drawing/2014/main" id="{D627D0C1-D9B9-86F3-9A4B-5DD69BF19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4" b="25379"/>
          <a:stretch>
            <a:fillRect/>
          </a:stretch>
        </p:blipFill>
        <p:spPr>
          <a:xfrm>
            <a:off x="10031412" y="2400300"/>
            <a:ext cx="7543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5978-E9B5-73CD-FD79-11D433462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526627-B916-69B2-7F29-2BABB6930FBD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3B24D93-4241-6F4D-557E-7B7D064EF0A0}"/>
              </a:ext>
            </a:extLst>
          </p:cNvPr>
          <p:cNvSpPr txBox="1"/>
          <p:nvPr/>
        </p:nvSpPr>
        <p:spPr>
          <a:xfrm>
            <a:off x="819150" y="800100"/>
            <a:ext cx="16649700" cy="7340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7542" lvl="1" algn="ctr">
              <a:lnSpc>
                <a:spcPct val="150000"/>
              </a:lnSpc>
            </a:pPr>
            <a:r>
              <a:rPr lang="es-ES_tradnl" sz="115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7 DE ENERO </a:t>
            </a:r>
          </a:p>
          <a:p>
            <a:pPr marL="627542" lvl="1" algn="ctr">
              <a:lnSpc>
                <a:spcPct val="150000"/>
              </a:lnSpc>
            </a:pPr>
            <a:r>
              <a:rPr lang="es-ES_tradnl" sz="115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2026</a:t>
            </a:r>
          </a:p>
          <a:p>
            <a:pPr marL="627542" lvl="1" algn="ctr">
              <a:lnSpc>
                <a:spcPct val="150000"/>
              </a:lnSpc>
            </a:pPr>
            <a:r>
              <a:rPr lang="es-ES_tradnl" sz="96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Entrada en vigor</a:t>
            </a:r>
            <a:endParaRPr lang="es-ES_tradnl" sz="9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7C625C3-D756-B6D8-75F0-2C3B064AC114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1ACDF9B-8B0E-60BC-75E3-86EFA782ACF5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6FBB168-F53A-81DA-F81B-5F191F8AA9F0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0F6A6CB-191A-11C0-1FD0-715D91F559D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40D148-2C6D-D08D-5707-566F60B48A3B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9542A1-DA91-2D1A-6D4A-F3769D8FA8C1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7941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8759541" cy="100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s-ES_tradnl" sz="581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QUÉ SUPONE LA </a:t>
            </a: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ZBE?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96668"/>
            <a:ext cx="16573500" cy="7271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Un </a:t>
            </a:r>
            <a:r>
              <a:rPr lang="es-ES_tradnl" sz="4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avance</a:t>
            </a: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hacia una movilidad más sostenible.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Introduce criterios ambientales y de salud pública.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Moderniza el control de accesos mediante registro digital.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Mejora la señalización en los </a:t>
            </a: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accesos </a:t>
            </a:r>
            <a:r>
              <a:rPr lang="es-ES_tradnl" sz="4000" dirty="0" smtClean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(en la ZBE de acceso restringido, controlada por cámaras, Ámbito 1).</a:t>
            </a:r>
            <a:endParaRPr lang="es-ES_tradnl" sz="4000" noProof="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Refuerza la protección de zonas escolares y sanitarias.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/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5E66-B614-FA39-31D5-EC857B31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45363A-78C2-C189-4B70-18053C30BA8A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792B47A-C8DE-230E-8E33-F10823DD69BD}"/>
              </a:ext>
            </a:extLst>
          </p:cNvPr>
          <p:cNvSpPr txBox="1"/>
          <p:nvPr/>
        </p:nvSpPr>
        <p:spPr>
          <a:xfrm>
            <a:off x="1028700" y="914400"/>
            <a:ext cx="119253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¿QUÉ </a:t>
            </a:r>
            <a:r>
              <a:rPr lang="es-ES_tradnl" sz="5813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</a:t>
            </a: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SUPONE LA ZBE?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370C41E-20AC-1C60-E7FB-50B27D69AF4B}"/>
              </a:ext>
            </a:extLst>
          </p:cNvPr>
          <p:cNvSpPr txBox="1"/>
          <p:nvPr/>
        </p:nvSpPr>
        <p:spPr>
          <a:xfrm>
            <a:off x="1028700" y="2496668"/>
            <a:ext cx="16573500" cy="619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66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</a:t>
            </a:r>
            <a:r>
              <a:rPr lang="es-ES_tradnl" sz="66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hay cambios sustanciales respecto a la ZONA </a:t>
            </a:r>
            <a:r>
              <a:rPr lang="es-ES_tradnl" sz="66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PEATONAL.</a:t>
            </a: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6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</a:t>
            </a:r>
            <a:r>
              <a:rPr lang="es-ES_tradnl" sz="66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hay control de acceso </a:t>
            </a:r>
            <a:r>
              <a:rPr lang="es-ES_tradnl" sz="66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 etiquetas </a:t>
            </a:r>
            <a:r>
              <a:rPr lang="es-ES_tradnl" sz="66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</a:t>
            </a:r>
            <a:r>
              <a:rPr lang="es-ES_tradnl" sz="6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DISTINTIVO </a:t>
            </a:r>
            <a:r>
              <a:rPr lang="es-ES_tradnl" sz="66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AMBIENTAL.</a:t>
            </a:r>
            <a:endParaRPr lang="es-ES_tradnl" sz="6600" b="1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BFC950B-9674-121A-5337-709005613A0A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B309D2A-D448-11B8-9201-431865857398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4C42D8D-E17B-9B1F-FD5D-0FE5B394449E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992F0F6-AACF-B7D4-4E01-0F33BAAE8A5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B01553-F511-0082-CE02-050BCEED51ED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E625285-0DCB-11A3-4C2F-2DAB217570A9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5818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F320-805D-2FDA-9478-592938FC2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91C510-527E-DC68-1040-2D29286B7DC1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40D089-88F7-C1DF-4942-8AEB171888B0}"/>
              </a:ext>
            </a:extLst>
          </p:cNvPr>
          <p:cNvSpPr txBox="1"/>
          <p:nvPr/>
        </p:nvSpPr>
        <p:spPr>
          <a:xfrm>
            <a:off x="1028700" y="914400"/>
            <a:ext cx="8759541" cy="100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¿POR QUÉ LA ZBE?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57FB1EE-3265-0F81-7A95-CE1507B87229}"/>
              </a:ext>
            </a:extLst>
          </p:cNvPr>
          <p:cNvSpPr txBox="1"/>
          <p:nvPr/>
        </p:nvSpPr>
        <p:spPr>
          <a:xfrm>
            <a:off x="1028700" y="2496668"/>
            <a:ext cx="16573500" cy="619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4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Obligación</a:t>
            </a:r>
            <a:r>
              <a:rPr lang="es-ES_tradnl" sz="44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legal en todos los municipios de más de 50.000 </a:t>
            </a:r>
            <a:r>
              <a:rPr lang="es-ES_tradnl" sz="44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habitantes.</a:t>
            </a:r>
            <a:endParaRPr lang="es-ES_tradnl" sz="4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4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4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OPORTUNIDAD para actualizar el Plan de Movilidad Urbana </a:t>
            </a:r>
            <a:r>
              <a:rPr lang="es-ES_tradnl" sz="4400" b="1" dirty="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Sostenbile</a:t>
            </a:r>
            <a:r>
              <a:rPr lang="es-ES_tradnl" sz="4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(PMUS</a:t>
            </a:r>
            <a:r>
              <a:rPr lang="es-ES_tradnl" sz="44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  <a:endParaRPr lang="es-ES_tradnl" sz="4400" b="1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A593B2F-52AE-E6BE-B736-1F2033B52304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A3C6250-2528-A29A-629C-4FAB7C6E3DBC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D281FDD-5A91-BB75-8B2C-47DAE08AFC45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268F2F2-182B-7B69-223D-38F3B230B8F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D8EB85-547F-72B1-70B1-89B64DD46665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51F4C65-5DA0-F38F-1800-91A146257CEE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19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70A7-EF07-83BC-929F-C55B77222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C8FF7F-8407-D520-6CEE-747701E9134A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6B54BCC-3166-92D7-87F4-39E711D8E589}"/>
              </a:ext>
            </a:extLst>
          </p:cNvPr>
          <p:cNvSpPr txBox="1"/>
          <p:nvPr/>
        </p:nvSpPr>
        <p:spPr>
          <a:xfrm>
            <a:off x="1028700" y="914400"/>
            <a:ext cx="107823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OBJETIVOS PRINCIPALES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70308B0-6CDE-1D28-9138-05C119E34619}"/>
              </a:ext>
            </a:extLst>
          </p:cNvPr>
          <p:cNvSpPr txBox="1"/>
          <p:nvPr/>
        </p:nvSpPr>
        <p:spPr>
          <a:xfrm>
            <a:off x="1028700" y="2496668"/>
            <a:ext cx="16573500" cy="7235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54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Fomentar la movilidad sostenible (a pie, bici, VMP).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54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Crear espacios escolares más seguros.</a:t>
            </a: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r>
              <a:rPr lang="es-ES_tradnl" sz="54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Reducir ruido y aumentar la seguridad vial.</a:t>
            </a:r>
          </a:p>
          <a:p>
            <a:pPr marL="1255084" lvl="1" indent="-627542">
              <a:lnSpc>
                <a:spcPts val="8138"/>
              </a:lnSpc>
              <a:buFont typeface="Arial"/>
              <a:buChar char="•"/>
            </a:pPr>
            <a:r>
              <a:rPr lang="es-ES_tradnl" sz="54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Reducir emisiones y mejorar la calidad del aire.</a:t>
            </a: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5646A02-D0C0-D71E-3861-13AB85BA6B5C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D122B22-E231-3417-A03E-D6D6B010A0F3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38308EC-C50F-5BE3-CDD4-14A5DF5E5265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5F7E8C9-3929-963D-C8CF-5269161B587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638EB6-B9E2-3C28-D510-73AB1EA4E0EE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DC7F705-D949-00C2-174C-2A61B7FA6D55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13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5875-9FC1-9905-1D5B-EB15B683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FC2195-A1F6-1678-42F6-70CA47B5F20F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78F632C-8896-2F23-4F74-704569646D3B}"/>
              </a:ext>
            </a:extLst>
          </p:cNvPr>
          <p:cNvSpPr txBox="1"/>
          <p:nvPr/>
        </p:nvSpPr>
        <p:spPr>
          <a:xfrm>
            <a:off x="1028700" y="914400"/>
            <a:ext cx="10782300" cy="1002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8"/>
              </a:lnSpc>
              <a:spcBef>
                <a:spcPct val="0"/>
              </a:spcBef>
            </a:pPr>
            <a:r>
              <a:rPr lang="es-ES_tradnl" sz="5813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ÁMBITOS GEOGRÁFICOS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91D39B-CBD6-5BD6-543D-7ABDC235B52C}"/>
              </a:ext>
            </a:extLst>
          </p:cNvPr>
          <p:cNvSpPr txBox="1"/>
          <p:nvPr/>
        </p:nvSpPr>
        <p:spPr>
          <a:xfrm>
            <a:off x="1028700" y="2496668"/>
            <a:ext cx="165735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4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Zona Peatonal / Zona estancial: </a:t>
            </a:r>
            <a:r>
              <a:rPr lang="es-ES_tradnl" sz="4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 con autorización previa y control </a:t>
            </a: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cámaras.</a:t>
            </a:r>
            <a:endParaRPr lang="es-ES_tradnl" sz="4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_tradnl" sz="4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Zona 20: </a:t>
            </a: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acceso</a:t>
            </a:r>
            <a:r>
              <a:rPr lang="es-ES_tradnl" sz="4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sin </a:t>
            </a: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restricciones</a:t>
            </a:r>
            <a:r>
              <a:rPr lang="es-ES_tradnl" sz="4000" b="1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_tradnl" sz="4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pero </a:t>
            </a: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velocidad limitada a 20 por </a:t>
            </a:r>
            <a:r>
              <a:rPr lang="es-ES_tradnl" sz="40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hora.</a:t>
            </a: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r>
              <a:rPr lang="es-ES_tradnl" sz="4000" noProof="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Zonas </a:t>
            </a:r>
            <a:r>
              <a:rPr lang="es-ES_tradnl" sz="4000" noProof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Especial Sensibilidad.</a:t>
            </a:r>
          </a:p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F6DC7EB-4D57-FC36-41D8-2458B166B838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67BDA59-4BF2-E716-DCAE-90BDF0D6E0D5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D1DEDD8-E763-81D9-019D-EFEFA591BE5D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0FABE9A-5E02-8D3B-F1E0-415EB630D8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0859C66-168D-9F7F-F31A-99EA82DA549C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FF6E9D-28AC-0A05-3AD6-517D2F555107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36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6404-8218-8CBF-BEF7-480C29AF7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A70126-FF6C-7CE7-4137-DEEB587FA1EE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3FCF1DA-EBA7-97D8-3DC4-89E502469AB4}"/>
              </a:ext>
            </a:extLst>
          </p:cNvPr>
          <p:cNvSpPr txBox="1"/>
          <p:nvPr/>
        </p:nvSpPr>
        <p:spPr>
          <a:xfrm>
            <a:off x="1028700" y="2496668"/>
            <a:ext cx="16573500" cy="308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58A13AD-5D59-B4B9-5D9C-D652B26BA8D9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DEF5F40-7779-5DCD-5869-EEBC9B0881F3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C09079A-81DE-6B07-76DF-C60215DAEE1C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30D67A4-2CCB-9142-FB44-FEF53F8BF3E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E59409F-BA65-3D5B-E475-471BA3CEDE52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2F5DA4-69F8-3D49-3B61-3C608F15B8B0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5300"/>
            <a:ext cx="6945469" cy="77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8C963-9ADE-3235-FCC3-10C61117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0FD0CA-DA0E-89A0-95DE-15BF1E9B6808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C83C7AD-1949-1550-D53E-99A25B5A97B2}"/>
              </a:ext>
            </a:extLst>
          </p:cNvPr>
          <p:cNvSpPr txBox="1"/>
          <p:nvPr/>
        </p:nvSpPr>
        <p:spPr>
          <a:xfrm>
            <a:off x="1028700" y="2496668"/>
            <a:ext cx="16573500" cy="308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48E7F12-E98D-4B42-9986-B9D689E06804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D690123-0C9D-640C-7A56-BBC969B9CE24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4B79FC9-F22E-AB6D-2AA2-B148E596B280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5DA1229A-50AC-4213-18B9-1698567FB31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8A550DB-28FA-A635-DA2B-1F9EFFDD23E3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18EDF1A-EE22-30B9-AEEF-A0DFAED75E28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31746"/>
            <a:ext cx="10058400" cy="73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8C963-9ADE-3235-FCC3-10C61117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0FD0CA-DA0E-89A0-95DE-15BF1E9B6808}"/>
              </a:ext>
            </a:extLst>
          </p:cNvPr>
          <p:cNvSpPr/>
          <p:nvPr/>
        </p:nvSpPr>
        <p:spPr>
          <a:xfrm>
            <a:off x="13595799" y="6578243"/>
            <a:ext cx="8260927" cy="6804000"/>
          </a:xfrm>
          <a:custGeom>
            <a:avLst/>
            <a:gdLst/>
            <a:ahLst/>
            <a:cxnLst/>
            <a:rect l="l" t="t" r="r" b="b"/>
            <a:pathLst>
              <a:path w="8260927" h="6804000">
                <a:moveTo>
                  <a:pt x="0" y="0"/>
                </a:moveTo>
                <a:lnTo>
                  <a:pt x="8260927" y="0"/>
                </a:lnTo>
                <a:lnTo>
                  <a:pt x="8260927" y="6804000"/>
                </a:lnTo>
                <a:lnTo>
                  <a:pt x="0" y="68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C83C7AD-1949-1550-D53E-99A25B5A97B2}"/>
              </a:ext>
            </a:extLst>
          </p:cNvPr>
          <p:cNvSpPr txBox="1"/>
          <p:nvPr/>
        </p:nvSpPr>
        <p:spPr>
          <a:xfrm>
            <a:off x="1028700" y="2496668"/>
            <a:ext cx="16573500" cy="308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9042" lvl="1" indent="-571500" algn="l">
              <a:lnSpc>
                <a:spcPts val="8138"/>
              </a:lnSpc>
              <a:buFont typeface="Arial" panose="020B0604020202020204" pitchFamily="34" charset="0"/>
              <a:buChar char="•"/>
            </a:pPr>
            <a:endParaRPr lang="es-ES_tradnl" sz="54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27542" lvl="1" algn="l">
              <a:lnSpc>
                <a:spcPts val="8138"/>
              </a:lnSpc>
            </a:pPr>
            <a:endParaRPr lang="es-ES_tradnl" sz="6600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55084" lvl="1" indent="-627542" algn="l">
              <a:lnSpc>
                <a:spcPts val="8138"/>
              </a:lnSpc>
              <a:buFont typeface="Arial"/>
              <a:buChar char="•"/>
            </a:pPr>
            <a:endParaRPr lang="es-ES_tradnl" sz="5813" noProof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48E7F12-E98D-4B42-9986-B9D689E06804}"/>
              </a:ext>
            </a:extLst>
          </p:cNvPr>
          <p:cNvGrpSpPr/>
          <p:nvPr/>
        </p:nvGrpSpPr>
        <p:grpSpPr>
          <a:xfrm>
            <a:off x="1028700" y="8518040"/>
            <a:ext cx="9734539" cy="740260"/>
            <a:chOff x="0" y="0"/>
            <a:chExt cx="12979386" cy="98701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D690123-0C9D-640C-7A56-BBC969B9CE24}"/>
                </a:ext>
              </a:extLst>
            </p:cNvPr>
            <p:cNvGrpSpPr/>
            <p:nvPr/>
          </p:nvGrpSpPr>
          <p:grpSpPr>
            <a:xfrm>
              <a:off x="151268" y="179125"/>
              <a:ext cx="647678" cy="548341"/>
              <a:chOff x="0" y="0"/>
              <a:chExt cx="231215" cy="19575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4B79FC9-F22E-AB6D-2AA2-B148E596B280}"/>
                  </a:ext>
                </a:extLst>
              </p:cNvPr>
              <p:cNvSpPr/>
              <p:nvPr/>
            </p:nvSpPr>
            <p:spPr>
              <a:xfrm>
                <a:off x="0" y="0"/>
                <a:ext cx="231215" cy="195753"/>
              </a:xfrm>
              <a:custGeom>
                <a:avLst/>
                <a:gdLst/>
                <a:ahLst/>
                <a:cxnLst/>
                <a:rect l="l" t="t" r="r" b="b"/>
                <a:pathLst>
                  <a:path w="231215" h="195753">
                    <a:moveTo>
                      <a:pt x="97876" y="0"/>
                    </a:moveTo>
                    <a:lnTo>
                      <a:pt x="133339" y="0"/>
                    </a:lnTo>
                    <a:cubicBezTo>
                      <a:pt x="187395" y="0"/>
                      <a:pt x="231215" y="43821"/>
                      <a:pt x="231215" y="97876"/>
                    </a:cubicBezTo>
                    <a:lnTo>
                      <a:pt x="231215" y="97876"/>
                    </a:lnTo>
                    <a:cubicBezTo>
                      <a:pt x="231215" y="123835"/>
                      <a:pt x="220903" y="148730"/>
                      <a:pt x="202548" y="167086"/>
                    </a:cubicBezTo>
                    <a:cubicBezTo>
                      <a:pt x="184193" y="185441"/>
                      <a:pt x="159297" y="195753"/>
                      <a:pt x="133339" y="195753"/>
                    </a:cubicBezTo>
                    <a:lnTo>
                      <a:pt x="97876" y="195753"/>
                    </a:lnTo>
                    <a:cubicBezTo>
                      <a:pt x="71918" y="195753"/>
                      <a:pt x="47023" y="185441"/>
                      <a:pt x="28667" y="167086"/>
                    </a:cubicBezTo>
                    <a:cubicBezTo>
                      <a:pt x="10312" y="148730"/>
                      <a:pt x="0" y="123835"/>
                      <a:pt x="0" y="97876"/>
                    </a:cubicBezTo>
                    <a:lnTo>
                      <a:pt x="0" y="97876"/>
                    </a:lnTo>
                    <a:cubicBezTo>
                      <a:pt x="0" y="71918"/>
                      <a:pt x="10312" y="47023"/>
                      <a:pt x="28667" y="28667"/>
                    </a:cubicBezTo>
                    <a:cubicBezTo>
                      <a:pt x="47023" y="10312"/>
                      <a:pt x="71918" y="0"/>
                      <a:pt x="9787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ES_tradnl" noProof="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5DA1229A-50AC-4213-18B9-1698567FB31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215" cy="233853"/>
              </a:xfrm>
              <a:prstGeom prst="rect">
                <a:avLst/>
              </a:prstGeom>
            </p:spPr>
            <p:txBody>
              <a:bodyPr lIns="41522" tIns="41522" rIns="41522" bIns="41522" rtlCol="0" anchor="ctr"/>
              <a:lstStyle/>
              <a:p>
                <a:pPr algn="ctr">
                  <a:lnSpc>
                    <a:spcPts val="2922"/>
                  </a:lnSpc>
                </a:pPr>
                <a:endParaRPr lang="es-ES_tradnl" noProof="0" dirty="0"/>
              </a:p>
            </p:txBody>
          </p:sp>
        </p:grp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8A550DB-28FA-A635-DA2B-1F9EFFDD23E3}"/>
                </a:ext>
              </a:extLst>
            </p:cNvPr>
            <p:cNvSpPr/>
            <p:nvPr/>
          </p:nvSpPr>
          <p:spPr>
            <a:xfrm>
              <a:off x="0" y="0"/>
              <a:ext cx="2555778" cy="987014"/>
            </a:xfrm>
            <a:custGeom>
              <a:avLst/>
              <a:gdLst/>
              <a:ahLst/>
              <a:cxnLst/>
              <a:rect l="l" t="t" r="r" b="b"/>
              <a:pathLst>
                <a:path w="2555778" h="987014">
                  <a:moveTo>
                    <a:pt x="0" y="0"/>
                  </a:moveTo>
                  <a:lnTo>
                    <a:pt x="2555778" y="0"/>
                  </a:lnTo>
                  <a:lnTo>
                    <a:pt x="2555778" y="987014"/>
                  </a:lnTo>
                  <a:lnTo>
                    <a:pt x="0" y="98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18EDF1A-EE22-30B9-AEEF-A0DFAED75E28}"/>
                </a:ext>
              </a:extLst>
            </p:cNvPr>
            <p:cNvSpPr/>
            <p:nvPr/>
          </p:nvSpPr>
          <p:spPr>
            <a:xfrm>
              <a:off x="6705064" y="256477"/>
              <a:ext cx="6274322" cy="474060"/>
            </a:xfrm>
            <a:custGeom>
              <a:avLst/>
              <a:gdLst/>
              <a:ahLst/>
              <a:cxnLst/>
              <a:rect l="l" t="t" r="r" b="b"/>
              <a:pathLst>
                <a:path w="6274322" h="474060">
                  <a:moveTo>
                    <a:pt x="0" y="0"/>
                  </a:moveTo>
                  <a:lnTo>
                    <a:pt x="6274322" y="0"/>
                  </a:lnTo>
                  <a:lnTo>
                    <a:pt x="6274322" y="474060"/>
                  </a:lnTo>
                  <a:lnTo>
                    <a:pt x="0" y="47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958980" y="1329553"/>
            <a:ext cx="11115864" cy="7363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7542" lvl="1">
              <a:lnSpc>
                <a:spcPts val="8138"/>
              </a:lnSpc>
            </a:pPr>
            <a:r>
              <a:rPr lang="es-ES_tradnl" sz="4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Zonas de </a:t>
            </a:r>
            <a:r>
              <a:rPr lang="es-ES_tradnl" sz="40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Especial </a:t>
            </a:r>
            <a:r>
              <a:rPr lang="es-ES_tradnl" sz="4000" b="1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Sensibilidad</a:t>
            </a: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Calle Pedro Montserrat: Colegio Juan XXIII</a:t>
            </a: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Pasaje Ruiseñores: Colegio Santa Rosa</a:t>
            </a: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Calle Pedro </a:t>
            </a:r>
            <a:r>
              <a:rPr lang="es-ES_tradnl" sz="4000" dirty="0" err="1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Sopena</a:t>
            </a: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Colegio Santa Ana</a:t>
            </a: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Calle Emilio </a:t>
            </a:r>
            <a:r>
              <a:rPr lang="es-ES_tradnl" sz="4000" dirty="0" err="1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Bara</a:t>
            </a:r>
            <a:r>
              <a:rPr lang="es-ES_tradnl" sz="4000" dirty="0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 Colegio San </a:t>
            </a:r>
            <a:r>
              <a:rPr lang="es-ES_tradnl" sz="4000" dirty="0" err="1" smtClea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Viator</a:t>
            </a:r>
            <a:endParaRPr lang="es-ES_tradnl" sz="4000" dirty="0" smtClean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endParaRPr lang="es-ES_tradnl" sz="4000" dirty="0" smtClean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99042" lvl="1" indent="-571500">
              <a:lnSpc>
                <a:spcPts val="8138"/>
              </a:lnSpc>
              <a:buFontTx/>
              <a:buChar char="-"/>
            </a:pPr>
            <a:endParaRPr lang="es-ES_tradnl" sz="40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4588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446</Words>
  <Application>Microsoft Office PowerPoint</Application>
  <PresentationFormat>Personalizado</PresentationFormat>
  <Paragraphs>87</Paragraphs>
  <Slides>18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Calibri</vt:lpstr>
      <vt:lpstr>Arial</vt:lpstr>
      <vt:lpstr>Poppins Ultra-Bold</vt:lpstr>
      <vt:lpstr>Nunito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 de bajas emisIones (Presentación)</dc:title>
  <dc:creator>Jose Luis Pinto Borra</dc:creator>
  <cp:lastModifiedBy>Jorge Orús Sampietro</cp:lastModifiedBy>
  <cp:revision>26</cp:revision>
  <dcterms:created xsi:type="dcterms:W3CDTF">2006-08-16T00:00:00Z</dcterms:created>
  <dcterms:modified xsi:type="dcterms:W3CDTF">2025-12-18T09:16:18Z</dcterms:modified>
  <dc:identifier>DAG7BHzlfS8</dc:identifier>
</cp:coreProperties>
</file>